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333399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edge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32EB-CC28-4CDE-AC33-42C9BF23E976}" type="datetimeFigureOut">
              <a:rPr lang="pl-PL" smtClean="0"/>
              <a:pPr/>
              <a:t>08.09.2025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17F6A-C44D-42D1-90F7-6820445955F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628384" cy="28083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l-PL" sz="1800" b="1" i="1" dirty="0"/>
              <a:t>Zadania nauczyciela współorganizującego kształcenie określone są w treści Rozporządzenia Ministra Edukacji Narodowej z dnia 9 sierpnia 2017 r. w sprawie warunków organizowania kształcenia, wychowania i opieki dla dzieci i młodzieży niepełnosprawnych, niedostosowanych społecznie i zagrożonych niedostosowaniem społecznym                                                                                                    </a:t>
            </a:r>
            <a:r>
              <a:rPr lang="pl-PL" sz="1800" b="1" i="1" dirty="0" smtClean="0"/>
              <a:t>(</a:t>
            </a:r>
            <a:r>
              <a:rPr lang="pl-PL" sz="1800" b="1" i="1" dirty="0" err="1" smtClean="0"/>
              <a:t>szkoa</a:t>
            </a:r>
            <a:r>
              <a:rPr lang="pl-PL" sz="1800" b="1" i="1" dirty="0" smtClean="0"/>
              <a:t> </a:t>
            </a:r>
            <a:r>
              <a:rPr lang="pl-PL" sz="1800" b="1" i="1" dirty="0"/>
              <a:t>dnia 24 sierpnia 2017 r.).</a:t>
            </a:r>
            <a:endParaRPr lang="pl-PL" sz="1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Garść wiedzy</a:t>
            </a:r>
            <a:endParaRPr lang="pl-PL" dirty="0"/>
          </a:p>
        </p:txBody>
      </p:sp>
      <p:pic>
        <p:nvPicPr>
          <p:cNvPr id="1026" name="Picture 2" descr="C:\Program Files (x86)\Microsoft Office\MEDIA\CAGCAT10\j00885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0763" y="3140075"/>
            <a:ext cx="4560887" cy="576263"/>
          </a:xfrm>
          <a:prstGeom prst="rect">
            <a:avLst/>
          </a:prstGeom>
          <a:noFill/>
        </p:spPr>
      </p:pic>
      <p:pic>
        <p:nvPicPr>
          <p:cNvPr id="1031" name="Picture 7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437112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5486" y="791150"/>
            <a:ext cx="8161313" cy="198977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pl-PL" sz="1800" dirty="0"/>
              <a:t>*</a:t>
            </a:r>
            <a:r>
              <a:rPr lang="pl-PL" sz="1800" dirty="0" smtClean="0"/>
              <a:t>prowadzenie </a:t>
            </a:r>
            <a:r>
              <a:rPr lang="pl-PL" sz="1800" dirty="0"/>
              <a:t>wspólnie z innymi nauczycielami zajęć edukacyjnych oraz wspólnie z innymi nauczycielami, specjalistami </a:t>
            </a:r>
            <a:r>
              <a:rPr lang="pl-PL" sz="1800" dirty="0" smtClean="0"/>
              <a:t>realizowanie </a:t>
            </a:r>
            <a:r>
              <a:rPr lang="pl-PL" sz="1800" dirty="0"/>
              <a:t>zintegrowanych działań </a:t>
            </a:r>
            <a:r>
              <a:rPr lang="pl-PL" sz="1800" dirty="0" smtClean="0"/>
              <a:t>;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 smtClean="0"/>
              <a:t>*prowadzenie </a:t>
            </a:r>
            <a:r>
              <a:rPr lang="pl-PL" sz="1800" dirty="0"/>
              <a:t>wspólnie z innymi nauczycielami, specjalistami </a:t>
            </a:r>
            <a:r>
              <a:rPr lang="pl-PL" sz="1800" dirty="0" smtClean="0"/>
              <a:t> </a:t>
            </a:r>
            <a:r>
              <a:rPr lang="pl-PL" sz="1800" dirty="0"/>
              <a:t>pracy wychowawczej z uczniami niepełnosprawnymi, niedostosowanymi społecznie oraz zagrożonymi niedostosowaniem społecznym;</a:t>
            </a:r>
            <a:br>
              <a:rPr lang="pl-PL" sz="1800" dirty="0"/>
            </a:b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3284984"/>
            <a:ext cx="8219256" cy="284117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l-PL" sz="1400" dirty="0"/>
          </a:p>
        </p:txBody>
      </p:sp>
      <p:pic>
        <p:nvPicPr>
          <p:cNvPr id="2050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1" y="3501008"/>
            <a:ext cx="1956991" cy="241795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80920" cy="15841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996952"/>
            <a:ext cx="8291264" cy="312921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pl-PL" dirty="0"/>
              <a:t>uczestniczenie, w miarę potrzeb, w zajęciach edukacyjnych prowadzonych przez innych nauczycieli oraz w </a:t>
            </a:r>
            <a:r>
              <a:rPr lang="pl-PL" dirty="0" smtClean="0"/>
              <a:t> </a:t>
            </a:r>
            <a:r>
              <a:rPr lang="pl-PL" dirty="0"/>
              <a:t>działaniach i zajęciach, określonych w programie, realizowanych przez nauczycieli, </a:t>
            </a:r>
            <a:r>
              <a:rPr lang="pl-PL" dirty="0" smtClean="0"/>
              <a:t>specjalistów;</a:t>
            </a:r>
            <a:endParaRPr lang="pl-PL" dirty="0"/>
          </a:p>
          <a:p>
            <a:pPr lvl="0"/>
            <a:r>
              <a:rPr lang="pl-PL" dirty="0"/>
              <a:t>udzielanie pomocy nauczycielom prowadzącym zajęcia edukacyjne oraz nauczycielom, specjalistom i wychowawcom </a:t>
            </a:r>
            <a:r>
              <a:rPr lang="pl-PL" dirty="0" smtClean="0"/>
              <a:t> </a:t>
            </a:r>
            <a:r>
              <a:rPr lang="pl-PL" dirty="0"/>
              <a:t>realizującym </a:t>
            </a:r>
            <a:r>
              <a:rPr lang="pl-PL" dirty="0" smtClean="0"/>
              <a:t>działania </a:t>
            </a:r>
            <a:r>
              <a:rPr lang="pl-PL" dirty="0"/>
              <a:t>i zajęcia, określone w programie, w doborze form i metod pracy z uczniami niepełnosprawnymi, niedostosowanymi społecznie oraz zagrożonymi niedostosowaniem społecznym;</a:t>
            </a:r>
          </a:p>
          <a:p>
            <a:pPr lvl="0"/>
            <a:r>
              <a:rPr lang="pl-PL" dirty="0"/>
              <a:t>prowadzenie zajęć odpowiednich ze względu na indywidualne potrzeby rozwojowe i edukacyjne oraz możliwości psychofizyczne uczniów, w szczególności zajęcia rewalidacyjne, resocjalizacyjne i socjoterapeutyczne.</a:t>
            </a:r>
          </a:p>
          <a:p>
            <a:endParaRPr lang="pl-PL" dirty="0"/>
          </a:p>
        </p:txBody>
      </p:sp>
      <p:pic>
        <p:nvPicPr>
          <p:cNvPr id="3074" name="Picture 2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32656"/>
            <a:ext cx="5616624" cy="198237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67544" y="493524"/>
            <a:ext cx="7992888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Jak można rozumieć te zadania i jakie konkretne działania i aktywności można przypisać do poszczególnych zadań? Zawsze wybiera je pedagog w najlepiej pojętym dobru dziecka zgodnie ze swoją wiedzą i możliwościami ucznia.</a:t>
            </a:r>
            <a:endParaRPr kumimoji="0" lang="pl-PL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319633"/>
            <a:ext cx="9144000" cy="64633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1. Współpraca z nauczycielami i specjalistami w zespole ds. uczniów z orzeczeniem o potrzebie kształcenia specjalnego.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2. Współpraca przy tworzeniu WOPFU i IPET.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3. Pomoc nauczycielom w przygotowaniu dostosowań wymagań edukacyjnych.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4. Diagnozowanie potrzeb i możliwości uczniów.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5. Współpraca z nauczycielami przedmiotów w określaniu możliwości i potrzeb uczniów.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6. Pomoc i udzielanie wskazówek nauczycielom w zakresie konstruowania kart pracy, ćwiczeń, zadań i aktywności lekcyjnych.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7. Pomoc w doborze sposobów sprawdzania wiedzy i umiejętności uczniów ze SPE.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8. Przygotowywanie zindywidualizowanych pomocy dydaktycznych.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9. Pomoc w konstruowaniu dostosowanych sprawdzianów i kartkówek.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10. Wspomaganie i wspieranie dzieci w czasie zajęć i uczniów w czasie lekcji.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pomoc w zrozumieniu poleceń i komunikatów,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pomoc w wykonywaniu zadań,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motywowanie do podejmowania działania i zapisywania notatek w zeszycie,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przygotowanie tablic demonstracyjnych z wizualizacją na przykład wzorów, schematów i reguł,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pomoc w konstruowaniu notatek,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dobór właściwej czcionki i jej rozmiarów,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niwelowanie i niedopuszczanie do zachowań trudnych,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pl-PL" sz="16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przekierowywanie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uwagi dziecka na pożądane aktywności,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przywracanie uwagi dziecka, czasami wystarczy położenie ręki na ramieniu ucznia,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kierowanie do miejsca wyciszenia i relaksacji,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włączanie dzieci ze SPE do aktywności klasowych i szkolnych,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-wsparcie dzieci i uczniów w czasie wycieczek.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7504" y="165447"/>
            <a:ext cx="9036496" cy="42780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11. Współpraca z rodzicami lub opiekunami prawnymi.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udzielanie wskazówek rodzicom i wymiana doświadczeń,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wsparcie wszystkich dzieci w klasie w zakresie współpracy z dziećmi i uczniami z różnymi trudnościami,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utrzymywanie kontaktu z rodzicami i informowanie ich o znaczących sytuacjach,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ustalanie systemu motywacyjnego.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12. Wdrażanie dzieci do umiejętnego zarządzania emocjami i regulowania emocjami.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13. Integrowanie zespołu klasowego i wsparcie pozostałych uczniów w klasie i dzieci w grupie w miarę możliwości.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14. Wdrażanie dzieci do respektowania zasad klasowych i szkolnych.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15. Pomoc terapeutom i </a:t>
            </a:r>
            <a:r>
              <a:rPr kumimoji="0" lang="pl-PL" sz="16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rewalidatorom</a:t>
            </a: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w doborze odpowiedniego planu terapii i programu zajęć.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16.Jeśli nauczyciel posiada odpowiednie kwalifikacje to może dodatkowo prowadzić 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zajęcia rewalidacyjne i zajęcia w ramach PPP.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1600" dirty="0">
              <a:solidFill>
                <a:srgbClr val="333333"/>
              </a:solidFill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1600" dirty="0">
              <a:solidFill>
                <a:srgbClr val="333333"/>
              </a:solidFill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Times New Roman" pitchFamily="18" charset="0"/>
              </a:rPr>
              <a:t>DZIĘKUJEMY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600" smtClean="0">
                <a:solidFill>
                  <a:srgbClr val="333333"/>
                </a:solidFill>
                <a:cs typeface="Times New Roman" pitchFamily="18" charset="0"/>
              </a:rPr>
              <a:t>Pedagodzy specjalni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8434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7763" y="5011738"/>
            <a:ext cx="1830387" cy="15652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460</Words>
  <Application>Microsoft Office PowerPoint</Application>
  <PresentationFormat>Pokaz na ekranie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Motyw pakietu Office</vt:lpstr>
      <vt:lpstr>Zadania nauczyciela współorganizującego kształcenie określone są w treści Rozporządzenia Ministra Edukacji Narodowej z dnia 9 sierpnia 2017 r. w sprawie warunków organizowania kształcenia, wychowania i opieki dla dzieci i młodzieży niepełnosprawnych, niedostosowanych społecznie i zagrożonych niedostosowaniem społecznym                                                                                                    (szkoa dnia 24 sierpnia 2017 r.).</vt:lpstr>
      <vt:lpstr>*prowadzenie wspólnie z innymi nauczycielami zajęć edukacyjnych oraz wspólnie z innymi nauczycielami, specjalistami realizowanie zintegrowanych działań ; *prowadzenie wspólnie z innymi nauczycielami, specjalistami  pracy wychowawczej z uczniami niepełnosprawnymi, niedostosowanymi społecznie oraz zagrożonymi niedostosowaniem społecznym; </vt:lpstr>
      <vt:lpstr>Slajd 3</vt:lpstr>
      <vt:lpstr>Slajd 4</vt:lpstr>
      <vt:lpstr>Slajd 5</vt:lpstr>
      <vt:lpstr>Slajd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Zadania nauczyciela współorganizującego kształcenie określone są w treści Rozporządzenia Ministra Edukacji Narodowej z dnia 9 sierpnia 2017 r. w sprawie warunków organizowania kształcenia, wychowania i opieki dla dzieci i młodzieży niepełnosprawnych, niedostosowanych społecznie i zagrożonych niedostosowaniem społecznym                                                                                                    (szkoa dnia 24 sierpnia 2017 r.).</dc:title>
  <dc:creator>Rena Olton</dc:creator>
  <cp:lastModifiedBy>Rena Olton</cp:lastModifiedBy>
  <cp:revision>44</cp:revision>
  <dcterms:created xsi:type="dcterms:W3CDTF">2025-09-01T17:05:05Z</dcterms:created>
  <dcterms:modified xsi:type="dcterms:W3CDTF">2025-09-08T06:24:21Z</dcterms:modified>
</cp:coreProperties>
</file>